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6602EE-0E34-4C60-A69C-2D9CD4683696}">
          <p14:sldIdLst>
            <p14:sldId id="256"/>
            <p14:sldId id="257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2" d="100"/>
          <a:sy n="102" d="100"/>
        </p:scale>
        <p:origin x="14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560840" cy="1715450"/>
          </a:xfrm>
        </p:spPr>
        <p:txBody>
          <a:bodyPr anchor="ctr">
            <a:noAutofit/>
          </a:bodyPr>
          <a:lstStyle/>
          <a:p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Лекция 4.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Царство Грибы и их классификация. Основные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характристики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классов Зигомицеты и Аскомицеты.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BB62C8-509F-7088-417F-DD65D37A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61029"/>
            <a:ext cx="6048672" cy="4292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26BA7F-AFC5-4F22-3955-207EAFB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88640"/>
            <a:ext cx="7962088" cy="576064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грибов в природе и хозяйственной деятельности человека: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Участвуют в круговороте основных биогенных элементов.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Разлагают такие трудноусвояемые вещества, как хитин, цел-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люлоза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лигнин и кератин, участвуют в самоочищении экосистем от избытка органики.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Микоризообразующие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грибы повышают устойчивость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 к различным факторам внешней среды.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Паразиты могут вызывать эпизоотии и эпифитотии, нанося значительный ущерб сельскому хозяйству.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Сапротрофные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грибы вызывают порчу пищевых продуктов и промышленных материалов (бумаги, древесины, материи, метал- лов). Они также образуют яды, некоторые из них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афротоксины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сильные канцерогены, действующие даже при концентрациях по- рядка десяти миллионных долей процента.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Продуценты  биологически  активных веществ: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аминокислот, гиббереллинов, антибиотиков.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Дрожжевые грибы используют в  виноделии 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хлебопече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Съедобные грибы используют в пищу (в СНГ примерно 150 видов).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02925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26BA7F-AFC5-4F22-3955-207EAFB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3384376"/>
          </a:xfrm>
        </p:spPr>
        <p:txBody>
          <a:bodyPr/>
          <a:lstStyle/>
          <a:p>
            <a:pPr marL="290195">
              <a:spcAft>
                <a:spcPts val="0"/>
              </a:spcAft>
            </a:pPr>
            <a:r>
              <a:rPr lang="ru-RU" sz="1800" b="1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</a:t>
            </a:r>
            <a:r>
              <a:rPr lang="ru-RU" sz="1800" b="1" kern="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ация</a:t>
            </a:r>
            <a:endParaRPr lang="ru-KZ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4000"/>
              </a:lnSpc>
              <a:spcBef>
                <a:spcPts val="55"/>
              </a:spcBef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ению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</a:t>
            </a:r>
            <a:r>
              <a:rPr lang="ru-RU" sz="18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8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гаме</a:t>
            </a:r>
            <a:r>
              <a:rPr lang="ru-RU" sz="18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типу мицелия, 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и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обра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ания</a:t>
            </a:r>
            <a:r>
              <a:rPr lang="ru-RU" sz="18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 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ло- </a:t>
            </a:r>
            <a:r>
              <a:rPr lang="ru-RU" sz="18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 н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личию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ения и е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тип</a:t>
            </a:r>
            <a:r>
              <a:rPr lang="ru-RU" sz="18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ак-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по с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чной стенки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 делят на 6 классов: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Chytridiomycetes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5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Oomycetes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5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Zygomycetes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95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Ascomycetes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5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Basidiomycetes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5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Deute</a:t>
            </a:r>
            <a:r>
              <a:rPr lang="en-US" sz="1800" i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omycetes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F6691-7AE4-9523-5CD3-BE927DDA36C9}"/>
              </a:ext>
            </a:extLst>
          </p:cNvPr>
          <p:cNvSpPr txBox="1"/>
          <p:nvPr/>
        </p:nvSpPr>
        <p:spPr>
          <a:xfrm>
            <a:off x="971600" y="3645024"/>
            <a:ext cx="80648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Зигомицеты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Zygomycetes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более 500 видов. Представители этого класса в большинстве ведут наземный образ жизни. Среди них есть как сапротрофы, так и паразиты высших грибов, насекомых, других животных и человека.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Мицелий в основном неклеточный, хорошо развит. Бесполое размножение осуществляется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спорангиоспорами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конидиями. Половой процесс – зигогамия, который заключается в  том, что между гифами одного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мицелия (у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гомоталличных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видов) или  разных мицелиев (у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гетероталличных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образуются короткие поперечные выросты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зигофоры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отделяющие на концах многоядерные клетки – гаметангии, сливающиеся и образующие зиготу.</a:t>
            </a:r>
          </a:p>
        </p:txBody>
      </p:sp>
    </p:spTree>
    <p:extLst>
      <p:ext uri="{BB962C8B-B14F-4D97-AF65-F5344CB8AC3E}">
        <p14:creationId xmlns:p14="http://schemas.microsoft.com/office/powerpoint/2010/main" val="246212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9CAA1D40-AC16-18E9-24E1-5BF818D95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896" y="432219"/>
            <a:ext cx="2161905" cy="1942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0A310A-253C-1D66-A309-03275D7313E2}"/>
              </a:ext>
            </a:extLst>
          </p:cNvPr>
          <p:cNvSpPr txBox="1"/>
          <p:nvPr/>
        </p:nvSpPr>
        <p:spPr>
          <a:xfrm>
            <a:off x="1187624" y="2780928"/>
            <a:ext cx="7776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– мицелий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гиеносцы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спорангиями, 2 – спорангий, 3	– зрелая зигота и ее прорастание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известен род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Мукоровые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грибы питаются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сапрофитно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 навозе,  за счет растительных остатков; некоторые  ведут паразитический образ жизни. Часто эти грибы образуют белый или серый налет (плесень) на пищевых продуктах: хлебе, овощах, варенье.</a:t>
            </a:r>
          </a:p>
        </p:txBody>
      </p:sp>
    </p:spTree>
    <p:extLst>
      <p:ext uri="{BB962C8B-B14F-4D97-AF65-F5344CB8AC3E}">
        <p14:creationId xmlns:p14="http://schemas.microsoft.com/office/powerpoint/2010/main" val="272019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FF6E8-C8FE-3E73-5CFD-B3EDC081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609600"/>
            <a:ext cx="7708392" cy="808038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Аскомицеты (сумчатые грибы) 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Ascomycetes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BE3DC-9D1C-69A0-3C51-9D257396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7638"/>
            <a:ext cx="7992888" cy="483076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Аскомицеты – обширный класс, включающий 30 тыс. видов, распространенных во всех природных зонах. По способу питания могут быть и сапротрофы и паразиты.</a:t>
            </a:r>
          </a:p>
          <a:p>
            <a:r>
              <a:rPr lang="ru-RU" dirty="0"/>
              <a:t>Вегетативное тело – разветвленный гаплоидный мицелий, со- стоящий из многоядерных или одноядерных клеток. Септы в мицелии образуются упорядоченно, синхронно с делением ядер. В центре септы остается пора, через которую мигрируют цитоплазма, питательные вещества и органеллы. У дрожжевых грибов вегетативное тело представлено одиночными почкующимися клетками. Высокоспециализированные </a:t>
            </a:r>
            <a:r>
              <a:rPr lang="ru-RU" dirty="0" err="1"/>
              <a:t>экзопаразиты</a:t>
            </a:r>
            <a:r>
              <a:rPr lang="ru-RU" dirty="0"/>
              <a:t> насекомых (пор. </a:t>
            </a:r>
            <a:r>
              <a:rPr lang="ru-RU" dirty="0" err="1"/>
              <a:t>Laboulbeniales</a:t>
            </a:r>
            <a:r>
              <a:rPr lang="ru-RU" dirty="0"/>
              <a:t>) имеют редуцированный мицелий, а их тело (</a:t>
            </a:r>
            <a:r>
              <a:rPr lang="ru-RU" dirty="0" err="1"/>
              <a:t>рецеп</a:t>
            </a:r>
            <a:r>
              <a:rPr lang="ru-RU" dirty="0"/>
              <a:t>- </a:t>
            </a:r>
            <a:r>
              <a:rPr lang="ru-RU" dirty="0" err="1"/>
              <a:t>такул</a:t>
            </a:r>
            <a:r>
              <a:rPr lang="ru-RU" dirty="0"/>
              <a:t>) состоит из настоящей ткани.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8094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FF6E8-C8FE-3E73-5CFD-B3EDC081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0"/>
            <a:ext cx="7416824" cy="1052736"/>
          </a:xfrm>
        </p:spPr>
        <p:txBody>
          <a:bodyPr>
            <a:normAutofit/>
          </a:bodyPr>
          <a:lstStyle/>
          <a:p>
            <a:r>
              <a:rPr lang="ru-RU" sz="2000" dirty="0"/>
              <a:t>В состав клеточной стенки входит хитин и глюканы. У дрожжей, кроме глюканов, обнаружены маннаны.</a:t>
            </a:r>
            <a:br>
              <a:rPr lang="ru-RU" sz="2000" dirty="0"/>
            </a:br>
            <a:endParaRPr lang="ru-KZ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BE3DC-9D1C-69A0-3C51-9D257396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123656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Вегетативное размножение: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фрагментацией мицелия,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почкованием,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склероциями,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артроспорами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Бесполое размножение с помощью конидий.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Конидиеносцы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одиночные или агрегированы  в: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коремии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спородохии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ложа,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пикниды.</a:t>
            </a:r>
          </a:p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Конидиальное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спороношение развивается в период вегетации грибов, служит для их массового расселения. Эта стадия жизнен-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цикла (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анаморфа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зачастую имеет свое видовое название, от- личное от сумчатой стадии (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телеморфы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процесс у большинства  видов представлен 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гаметан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гиогамией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Женский гаметангий –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аскогон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трихогиной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мужской гаметангий – антеридий. Кроме того, у некоторых видов встреча-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ются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гологамия (у дрожжевых грибов),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гаметангиогамия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сходная с зигогамией,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сперматизация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соматогамия.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4467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4899B9-22BA-E849-E28F-1B9F68FA9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332656"/>
            <a:ext cx="7890080" cy="5915744"/>
          </a:xfrm>
        </p:spPr>
        <p:txBody>
          <a:bodyPr/>
          <a:lstStyle/>
          <a:p>
            <a:pPr marL="0" indent="457200" algn="just">
              <a:spcBef>
                <a:spcPts val="0"/>
              </a:spcBef>
            </a:pP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 оплодотворенного  </a:t>
            </a:r>
            <a:r>
              <a:rPr lang="ru-RU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аскогона</a:t>
            </a: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вырастают </a:t>
            </a:r>
            <a:r>
              <a:rPr lang="ru-RU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дикариотические</a:t>
            </a: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гифы, из апикальной клетки которых образуется крючок. В месте перегиба крючка ядра дикариона сливаются в диплоидное. В ре- </a:t>
            </a:r>
            <a:r>
              <a:rPr lang="ru-RU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зультате</a:t>
            </a: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мейоза и митоза из диплоидной клетки развивается сумка (</a:t>
            </a:r>
            <a:r>
              <a:rPr lang="ru-RU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аска</a:t>
            </a: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 8 аскоспорами, окруженными </a:t>
            </a:r>
            <a:r>
              <a:rPr lang="ru-RU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эпиплазмой</a:t>
            </a: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</a:pP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низших аскомицетов сумки образуются непосредственно на</a:t>
            </a:r>
            <a:endParaRPr lang="ru-KZ" sz="20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</a:pP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мицелии, у высших – в специальных плодовых телах:</a:t>
            </a:r>
            <a:endParaRPr lang="ru-KZ" sz="20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7465" lvl="0" indent="457200" algn="just">
              <a:spcBef>
                <a:spcPts val="0"/>
              </a:spcBef>
              <a:buClr>
                <a:srgbClr val="231F20"/>
              </a:buClr>
              <a:buSzPts val="1200"/>
              <a:buFont typeface="Times New Roman" panose="02020603050405020304" pitchFamily="18" charset="0"/>
              <a:buAutoNum type="arabicParenR"/>
              <a:tabLst>
                <a:tab pos="469900" algn="l"/>
              </a:tabLst>
            </a:pPr>
            <a:r>
              <a:rPr lang="ru-RU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клейстотециях</a:t>
            </a: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округлых, полностью замкнутых плодовых телах, содержащих только сумки. </a:t>
            </a:r>
            <a:r>
              <a:rPr lang="en-US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Созревшие</a:t>
            </a:r>
            <a:r>
              <a:rPr lang="en-US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аскоспоры</a:t>
            </a:r>
            <a:r>
              <a:rPr lang="en-US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освобождаются</a:t>
            </a:r>
            <a:r>
              <a:rPr lang="en-US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клейстотециев</a:t>
            </a:r>
            <a:r>
              <a:rPr lang="en-US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разрыва</a:t>
            </a:r>
            <a:r>
              <a:rPr lang="en-US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KZ" sz="20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spcBef>
                <a:spcPts val="0"/>
              </a:spcBef>
              <a:buClr>
                <a:srgbClr val="231F20"/>
              </a:buClr>
              <a:buSzPts val="1200"/>
              <a:buFont typeface="Times New Roman" panose="02020603050405020304" pitchFamily="18" charset="0"/>
              <a:buAutoNum type="arabicParenR"/>
              <a:tabLst>
                <a:tab pos="469900" algn="l"/>
              </a:tabLst>
            </a:pP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перитециях – полузамкнутых плодовых телах, большей частью округлых или кувшиновидных, с узким отверстием на вершине. По мере созревания сумки споры подходят к отверстию перитеция, вскрываются и выбрасываются;</a:t>
            </a:r>
            <a:endParaRPr lang="ru-KZ" sz="20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7465" lvl="0" indent="457200" algn="just">
              <a:spcBef>
                <a:spcPts val="0"/>
              </a:spcBef>
              <a:buClr>
                <a:srgbClr val="231F20"/>
              </a:buClr>
              <a:buSzPts val="1200"/>
              <a:buFont typeface="Times New Roman" panose="02020603050405020304" pitchFamily="18" charset="0"/>
              <a:buAutoNum type="arabicParenR"/>
              <a:tabLst>
                <a:tab pos="469900" algn="l"/>
              </a:tabLst>
            </a:pPr>
            <a:r>
              <a:rPr lang="ru-RU" sz="20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апотециях – широко открытых при созревании  плодовых телах, обычно блюдцевидных или чашевидных. На  их верхней стороне располагается слой сумок, называемый гимением. Аскоспоры из апотеция выбрасываются активно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1811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F29F83-BFE2-9C40-4CBF-80E2E76A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60648"/>
            <a:ext cx="8034096" cy="5987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Плодовые тела могут быть одиночными, расположенными на мицелии или погруженными в специальное сплетение вегетативных гиф – строму (см. глоссарий). Сумки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клейстотециях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располагаются беспорядочно, реже слоем. В перитециях и апотециях сумки образуют слой или пучок и отделяются друг от друга парафизами. Устье перитециев у некоторых видов выстлано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перифизами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образом, в цикле развития аскомицетов чередуются три стадии: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гаплоидная – наиболее продолжительная (мицелий, плодовые тела),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дикариотическая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аскогенные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гифы),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диплоидная  –  очень  короткая,  представлена  диплоидным ядром молодой сумки.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7800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38ED0-1526-9C1A-6259-5020FD06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4638"/>
            <a:ext cx="7920880" cy="85010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наличию и типу плодовых тел и сумок, класс делят на три подкласса: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1590AD-89EB-15C9-6124-AFE1DD722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980728"/>
            <a:ext cx="7818072" cy="5267672"/>
          </a:xfrm>
        </p:spPr>
        <p:txBody>
          <a:bodyPr>
            <a:normAutofit/>
          </a:bodyPr>
          <a:lstStyle/>
          <a:p>
            <a:r>
              <a:rPr lang="ru-RU" dirty="0"/>
              <a:t>1)	подкласс </a:t>
            </a:r>
            <a:r>
              <a:rPr lang="ru-RU" dirty="0" err="1"/>
              <a:t>Hemiascomycetidae</a:t>
            </a:r>
            <a:r>
              <a:rPr lang="ru-RU" dirty="0"/>
              <a:t> – </a:t>
            </a:r>
            <a:r>
              <a:rPr lang="ru-RU" dirty="0" err="1"/>
              <a:t>голосумчатые</a:t>
            </a:r>
            <a:r>
              <a:rPr lang="ru-RU" dirty="0"/>
              <a:t>,</a:t>
            </a:r>
          </a:p>
          <a:p>
            <a:r>
              <a:rPr lang="ru-RU" dirty="0"/>
              <a:t>2)	подкласс </a:t>
            </a:r>
            <a:r>
              <a:rPr lang="ru-RU" dirty="0" err="1"/>
              <a:t>Euascomycetidae</a:t>
            </a:r>
            <a:r>
              <a:rPr lang="ru-RU" dirty="0"/>
              <a:t> – </a:t>
            </a:r>
            <a:r>
              <a:rPr lang="ru-RU" dirty="0" err="1"/>
              <a:t>плодосумчатые</a:t>
            </a:r>
            <a:r>
              <a:rPr lang="ru-RU" dirty="0"/>
              <a:t>,</a:t>
            </a:r>
          </a:p>
          <a:p>
            <a:r>
              <a:rPr lang="ru-RU" dirty="0"/>
              <a:t>3)	подкласс </a:t>
            </a:r>
            <a:r>
              <a:rPr lang="ru-RU" dirty="0" err="1"/>
              <a:t>Loculoascomycetidae</a:t>
            </a:r>
            <a:r>
              <a:rPr lang="ru-RU" dirty="0"/>
              <a:t> – </a:t>
            </a:r>
            <a:r>
              <a:rPr lang="ru-RU" dirty="0" err="1"/>
              <a:t>локулоаскомицеты</a:t>
            </a:r>
            <a:r>
              <a:rPr lang="ru-RU" dirty="0"/>
              <a:t>.</a:t>
            </a:r>
          </a:p>
          <a:p>
            <a:r>
              <a:rPr lang="ru-RU" dirty="0"/>
              <a:t>Среди возбудителей болезней культурных растений к </a:t>
            </a:r>
            <a:r>
              <a:rPr lang="ru-RU" dirty="0" err="1"/>
              <a:t>аскомице</a:t>
            </a:r>
            <a:r>
              <a:rPr lang="ru-RU" dirty="0"/>
              <a:t>- там относятся мучнистая роса, парша яблони и груши, спорынья.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6450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22CD3-1D9C-B939-3754-FE185970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301006"/>
          </a:xfrm>
        </p:spPr>
        <p:txBody>
          <a:bodyPr>
            <a:normAutofit fontScale="90000"/>
          </a:bodyPr>
          <a:lstStyle/>
          <a:p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аскомицеты и близкие к ним </a:t>
            </a:r>
            <a:r>
              <a:rPr lang="ru-RU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дейтеромицеты</a:t>
            </a: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родов аспергилл (</a:t>
            </a:r>
            <a:r>
              <a:rPr lang="ru-RU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</a:t>
            </a: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ru-RU" sz="2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(рисунок 11) образуют антибиотики, ферменты, органические кислоты и используются для их промышленного получения</a:t>
            </a:r>
            <a:endParaRPr lang="ru-KZ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0AFC05-257C-44F2-4292-C289CF4A6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016" y="1844824"/>
            <a:ext cx="782947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5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685428">
            <a:off x="2223337" y="1949175"/>
            <a:ext cx="5254548" cy="5869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dirty="0">
                <a:latin typeface="Comic Sans MS" pitchFamily="66" charset="0"/>
              </a:rPr>
              <a:t>Спасибо за внимание!</a:t>
            </a:r>
            <a:r>
              <a:rPr lang="kk-KZ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26BA7F-AFC5-4F22-3955-207EAFB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6632"/>
            <a:ext cx="8244408" cy="613176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обширная  бесхлорофилльная,  гетеротрофная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 организмов, включающая около 100 000 видов. Они занимают промежуточное положение между царством животных и царством растений. По целому ряду признаков грибы резко отличаются и от животных, и от растений: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Грибы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редуценты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как растения являются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животные – консументами.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У большинства растений и у животных в жизненном цикле доминирует диплоидная стадия, гаплоидны лишь гаметы.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преобладает гаплоидная стадия, диплоидна лишь зигота.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Отсутствует четко выраженная смена поколений.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многих грибов микроскопически малы, с другой стороны, среди грибов встречаются экземпляры, плодовое тело которых до-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стигает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м и больше.</a:t>
            </a:r>
          </a:p>
          <a:p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26BA7F-AFC5-4F22-3955-207EAFB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29132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Вегетативное тело большинства грибов представлено мицелием, состоящим из гиф – тонких ветвящихся нитей с апикальным ростом и боковым ветвлением.  У немногих – одноклеточное. У высших грибов имеются различные видоизменения мицелия: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ризоморфы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склероции, плектенхима.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68B9A8-BA3D-8CD9-CD2E-49CBDA1F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328306"/>
            <a:ext cx="5162897" cy="31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0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26BA7F-AFC5-4F22-3955-207EAFB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404664"/>
            <a:ext cx="7962088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некоторых грибов характерен неклеточный мицелий, или ценотический мицелий, лишенный перегородок и представляющий как бы одну гигантскую клетку с большим числом ядер. Но у большинства грибов мицелий разделен перегородками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септирован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клеточный (или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септированный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мицелий). Для низших грибов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хитридиомицетов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оомицетов,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гифохитриомицетов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зигомицетов) характерен неклеточный мицелий. У высших грибов (аскомицетов, базидиомицетов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дейтеромицетов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мицелий клеточный, с настоящими септами.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4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26BA7F-AFC5-4F22-3955-207EAFB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60648"/>
            <a:ext cx="7962088" cy="5987752"/>
          </a:xfrm>
        </p:spPr>
        <p:txBody>
          <a:bodyPr>
            <a:normAutofit fontScale="92500" lnSpcReduction="10000"/>
          </a:bodyPr>
          <a:lstStyle/>
          <a:p>
            <a:pPr marL="74295" marR="37465" indent="215900" algn="just">
              <a:lnSpc>
                <a:spcPct val="104000"/>
              </a:lnSpc>
              <a:spcAft>
                <a:spcPts val="0"/>
              </a:spcAft>
            </a:pP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ифы</a:t>
            </a:r>
            <a:r>
              <a:rPr lang="ru-RU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диняться</a:t>
            </a:r>
            <a:r>
              <a:rPr lang="ru-RU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ллельно,</a:t>
            </a:r>
            <a:r>
              <a:rPr lang="ru-RU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яжи</a:t>
            </a:r>
            <a:r>
              <a:rPr lang="ru-RU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4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фы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орые</a:t>
            </a:r>
            <a:r>
              <a:rPr lang="ru-RU" sz="24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lang="ru-RU" sz="24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лня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дящую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ункцию.</a:t>
            </a:r>
            <a:r>
              <a:rPr lang="ru-RU" sz="24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 тип</a:t>
            </a:r>
            <a:r>
              <a:rPr lang="ru-RU" sz="24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видои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менений</a:t>
            </a:r>
            <a:r>
              <a:rPr lang="ru-RU" sz="24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мицелия:</a:t>
            </a:r>
            <a:r>
              <a:rPr lang="ru-RU" sz="24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тные</a:t>
            </a:r>
            <a:r>
              <a:rPr lang="ru-RU" sz="24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переплетения</a:t>
            </a:r>
            <a:r>
              <a:rPr lang="ru-RU" sz="24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гиф</a:t>
            </a:r>
            <a:r>
              <a:rPr lang="ru-RU" sz="24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склероции, с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ящие из л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жной т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 – пле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тенхимы. Из э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 т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довые тела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грибов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акр</a:t>
            </a:r>
            <a:r>
              <a:rPr lang="ru-RU" sz="24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</a:t>
            </a:r>
            <a:r>
              <a:rPr lang="ru-RU" sz="24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довых телах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ловые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споры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4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sz="24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24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склероциев</a:t>
            </a:r>
            <a:r>
              <a:rPr lang="ru-RU" sz="24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24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пасными</a:t>
            </a:r>
            <a:r>
              <a:rPr lang="ru-RU" sz="24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тельными 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 и п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гри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перен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сить не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оприятные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вия.</a:t>
            </a:r>
            <a:r>
              <a:rPr lang="ru-RU" sz="24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400" spc="1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склероциев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вновь</a:t>
            </a:r>
            <a:r>
              <a:rPr lang="ru-RU" sz="24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ru-RU" sz="24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мицелий</a:t>
            </a:r>
            <a:r>
              <a:rPr lang="ru-RU" sz="2400" spc="1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400" spc="1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ru-RU" sz="2400" spc="1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раз-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4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ения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Мицелий</a:t>
            </a:r>
            <a:r>
              <a:rPr lang="ru-RU" sz="24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ru-RU" sz="24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различную</a:t>
            </a:r>
            <a:r>
              <a:rPr lang="ru-RU" sz="24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лжительн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sz="24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Char char="–"/>
              <a:tabLst>
                <a:tab pos="165100" algn="l"/>
              </a:tabLst>
            </a:pP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льких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(пл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ень)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многих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(шляп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чные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грибы).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4000"/>
              </a:lnSpc>
              <a:spcBef>
                <a:spcPts val="55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</a:t>
            </a:r>
            <a:r>
              <a:rPr lang="ru-RU" sz="24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грибов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мицелий,</a:t>
            </a:r>
            <a:r>
              <a:rPr lang="ru-RU" sz="2400" spc="2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4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др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ей.</a:t>
            </a:r>
            <a:r>
              <a:rPr lang="ru-RU" sz="24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случае,</a:t>
            </a:r>
            <a:r>
              <a:rPr lang="ru-RU" sz="24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4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4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ующи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клетки не ра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08875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26BA7F-AFC5-4F22-3955-207EAFB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0"/>
            <a:ext cx="8640960" cy="573325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имеют вегетативное, бесполое размножение и поло-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 процесс.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Вегетативное размножение грибов происходит: 1) фрагментацией многоклеточного таллома; 2) распадом гиф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артроспоры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(короткие тонкостенные клетки) и хламидоспоры (толстостенные клетки, предназначенные для переживания неблагоприятных условий); 3) склероциями; 3) почкованием (у некоторых одноклеточных).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Бесполое размножение происходит с помощью: зооспор, эндоспор,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экзоспор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(конидии).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грибов встречается разнообразные формы половых процессов: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все виды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гаметогамии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(изо-, гетеро- и оогамия);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гологамия;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имеют вегетативное, бесполое размножение и поло-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 процесс.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Вегетативное размножение грибов происходит: 1) фрагментацией многоклеточного таллома; 2) распадом гиф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артроспоры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(короткие тонкостенные клетки) и хламидоспоры (толстостенные клетки, предназначенные для переживания неблагоприятных условий); 3) склероциями; 3) почкованием (у некоторых одноклеточных).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Бесполое размножение происходит с помощью: зооспор, эндоспор,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экзоспор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(конидии).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грибов встречается разнообразные формы половых процессов: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все виды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гаметогамии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(изо-, гетеро- и оогамия);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гологамия;</a:t>
            </a:r>
          </a:p>
          <a:p>
            <a:endParaRPr lang="ru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7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26BA7F-AFC5-4F22-3955-207EAFB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0"/>
            <a:ext cx="8064895" cy="4149080"/>
          </a:xfrm>
        </p:spPr>
        <p:txBody>
          <a:bodyPr>
            <a:normAutofit fontScale="92500" lnSpcReduction="10000"/>
          </a:bodyPr>
          <a:lstStyle/>
          <a:p>
            <a:pPr marL="74295" marR="37465" indent="215900" algn="just">
              <a:lnSpc>
                <a:spcPct val="101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1800" b="1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1800" b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ение.</a:t>
            </a:r>
            <a:r>
              <a:rPr lang="ru-RU" sz="1800" b="1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тм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чено</a:t>
            </a:r>
            <a:r>
              <a:rPr lang="ru-RU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г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упп грибов,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искл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чением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дейтер</a:t>
            </a:r>
            <a:r>
              <a:rPr lang="ru-RU" sz="1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7465" lvl="0" indent="-342900" algn="just">
              <a:lnSpc>
                <a:spcPct val="101000"/>
              </a:lnSpc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AutoNum type="arabicParenR"/>
              <a:tabLst>
                <a:tab pos="457200" algn="l"/>
              </a:tabLst>
            </a:pPr>
            <a:r>
              <a:rPr lang="ru-RU" sz="1800" b="1" spc="-9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</a:t>
            </a:r>
            <a:r>
              <a:rPr lang="ru-RU" sz="1800" b="1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огамия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слияние гаме</a:t>
            </a:r>
            <a:r>
              <a:rPr lang="ru-RU" sz="18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обра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ующи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в</a:t>
            </a:r>
            <a:r>
              <a:rPr lang="ru-RU" sz="18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гаме</a:t>
            </a:r>
            <a:r>
              <a:rPr lang="ru-RU" sz="18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ru-RU" sz="18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низших</a:t>
            </a:r>
            <a:r>
              <a:rPr lang="ru-RU" sz="18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грибов.</a:t>
            </a:r>
            <a:r>
              <a:rPr lang="ru-RU" sz="18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огамия</a:t>
            </a:r>
            <a:r>
              <a:rPr lang="ru-RU" sz="18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 быть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огамной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(слияние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различающи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га- мет),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етерогамной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(слияние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гамет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различающи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мерам)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оогамной</a:t>
            </a:r>
            <a:r>
              <a:rPr lang="ru-RU" sz="1800" spc="1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(слияние </a:t>
            </a:r>
            <a:r>
              <a:rPr lang="ru-RU" sz="1800" spc="-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движной</a:t>
            </a:r>
            <a:r>
              <a:rPr lang="ru-RU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упной</a:t>
            </a:r>
            <a:r>
              <a:rPr lang="ru-RU" sz="1800" spc="1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яйцеклетки</a:t>
            </a:r>
            <a:r>
              <a:rPr lang="ru-RU" sz="1800" spc="1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оид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м).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7465" lvl="0" indent="-342900" algn="just">
              <a:lnSpc>
                <a:spcPct val="101000"/>
              </a:lnSpc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AutoNum type="arabicParenR"/>
              <a:tabLst>
                <a:tab pos="457200" algn="l"/>
              </a:tabLst>
            </a:pP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огамия</a:t>
            </a:r>
            <a:r>
              <a:rPr lang="ru-RU" sz="1800" b="1" spc="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держим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</a:t>
            </a:r>
            <a:r>
              <a:rPr lang="ru-RU" sz="1800" spc="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тивных кле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мицелия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18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базидия,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 рой</a:t>
            </a:r>
            <a:r>
              <a:rPr lang="ru-RU" sz="18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r>
              <a:rPr lang="ru-RU" sz="18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базиди</a:t>
            </a:r>
            <a:r>
              <a:rPr lang="ru-RU" sz="18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споры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lang="ru-RU" sz="18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разные</a:t>
            </a:r>
            <a:r>
              <a:rPr lang="ru-RU" sz="18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ло- вые</a:t>
            </a:r>
            <a:r>
              <a:rPr lang="ru-RU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знаки.</a:t>
            </a:r>
            <a:r>
              <a:rPr lang="ru-RU" sz="18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плоидные</a:t>
            </a:r>
            <a:r>
              <a:rPr lang="en-US" sz="18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базиди</a:t>
            </a:r>
            <a:r>
              <a:rPr lang="en-US" sz="18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споры</a:t>
            </a:r>
            <a:r>
              <a:rPr lang="en-US" sz="18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800" spc="-4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18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en-US" sz="1800" spc="1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плоидн</a:t>
            </a:r>
            <a:r>
              <a:rPr lang="en-US" sz="1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мицелию</a:t>
            </a:r>
            <a:r>
              <a:rPr lang="en-US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терно</a:t>
            </a:r>
            <a:r>
              <a:rPr lang="en-US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базиди</a:t>
            </a:r>
            <a:r>
              <a:rPr lang="en-US" sz="1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800" spc="-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грибов</a:t>
            </a:r>
            <a:r>
              <a:rPr lang="ru-RU" sz="1800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днокле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чным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логамия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дна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со- </a:t>
            </a:r>
            <a:r>
              <a:rPr lang="ru-RU" sz="18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огамно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проц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7465" lvl="0" indent="-342900" algn="just">
              <a:lnSpc>
                <a:spcPct val="101000"/>
              </a:lnSpc>
              <a:spcAft>
                <a:spcPts val="0"/>
              </a:spcAft>
              <a:buClr>
                <a:srgbClr val="231F20"/>
              </a:buClr>
              <a:buSzPts val="1100"/>
              <a:buFont typeface="Times New Roman" panose="02020603050405020304" pitchFamily="18" charset="0"/>
              <a:buAutoNum type="arabicParenR"/>
              <a:tabLst>
                <a:tab pos="457200" algn="l"/>
              </a:tabLst>
            </a:pPr>
            <a:r>
              <a:rPr lang="ru-RU" sz="1800" b="1" spc="-9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</a:t>
            </a:r>
            <a:r>
              <a:rPr lang="ru-RU" sz="1800" b="1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ангиогамия</a:t>
            </a:r>
            <a:r>
              <a:rPr lang="ru-RU" sz="1800" b="1" spc="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терна</a:t>
            </a:r>
            <a:r>
              <a:rPr lang="ru-RU" sz="18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8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мице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8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18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слияние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лизиро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анных </a:t>
            </a:r>
            <a:r>
              <a:rPr lang="ru-RU" sz="18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ловых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ур,</a:t>
            </a:r>
            <a:r>
              <a:rPr lang="ru-RU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ди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ференциро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анных</a:t>
            </a:r>
            <a:r>
              <a:rPr lang="ru-RU" sz="18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гаметы.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67AEBC-98D4-AB88-67C2-AC07126F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789040"/>
            <a:ext cx="5316431" cy="268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26BA7F-AFC5-4F22-3955-207EAFB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60648"/>
            <a:ext cx="8136904" cy="52565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представителей зигомицет сливаются два, как правило, многоядерных гаметангия, морфологически отличимых от мицелия, на котором они образуются. Из зиготы образуется зигоспора, прорастающая после периода покоя в  зародышевый спорангий с гаплоидными спорами.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аскомицетов гаметангии устроены более сложно. Женский гаметангий состоит из расширенной части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аскогона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нитевидной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трихогины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которую содержимое мужского гаметангия (антеридия) переливается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аскогон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происходит только плазмогамия – слияние цитоплазмы, а ядра не сливаются, и образуется дикарион – ассоциация двух ядер, одновременно существующих в  одной клетке. Из оплодотворенного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аскогона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вырастают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дикариотические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гифы, из апикальной клетки которых образуется крючок. В месте перегиба крючка ядра дикариона сливаются в диплоидное. В результате мейоза и митоза из диплоидной клетки развивается сумка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8 аскоспорами. У низших аскомицетов сумки образуются непосредственно на мицелии, у высших – в специальных плодовых телах.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3275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26BA7F-AFC5-4F22-3955-207EAFB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6632"/>
            <a:ext cx="7962088" cy="613176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типу питания грибы подразделяются на облигатных паразитов (растений, водорослей, грибов, животных), факультативных паразитов, факультативных сапротрофов и облигатных сапротрофов.</a:t>
            </a:r>
          </a:p>
          <a:p>
            <a:pPr marL="82296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обитают в водной среде (облигатно водные и вторично водные) и на суше (почвенные грибы, паразиты растений и животных).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5098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248</TotalTime>
  <Words>1955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Calibri</vt:lpstr>
      <vt:lpstr>Comic Sans MS</vt:lpstr>
      <vt:lpstr>Corbel</vt:lpstr>
      <vt:lpstr>Gill Sans MT</vt:lpstr>
      <vt:lpstr>Times New Roman</vt:lpstr>
      <vt:lpstr>Verdana</vt:lpstr>
      <vt:lpstr>Wingdings 2</vt:lpstr>
      <vt:lpstr>Солнцестояние</vt:lpstr>
      <vt:lpstr>Лекция 4. Царство Грибы и их классификация. Основные характристики классов Зигомицеты и Аскомицеты.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Класс Аскомицеты (сумчатые грибы) – Ascomycetes </vt:lpstr>
      <vt:lpstr>В состав клеточной стенки входит хитин и глюканы. У дрожжей, кроме глюканов, обнаружены маннаны. </vt:lpstr>
      <vt:lpstr>Презентация PowerPoint</vt:lpstr>
      <vt:lpstr>Презентация PowerPoint</vt:lpstr>
      <vt:lpstr>По наличию и типу плодовых тел и сумок, класс делят на три подкласса: </vt:lpstr>
      <vt:lpstr>Многие аскомицеты и близкие к ним дейтеромицеты из родов аспергилл (Aspergillus) и пеницилл (Penicillium) (рисунок 11) образуют антибиотики, ферменты, органические кислоты и используются для их промышленного получения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8. Мхи, плауны,  хвощи, папоротники. Голосеменные растения</dc:title>
  <dc:creator>Инелова Зарина</dc:creator>
  <cp:lastModifiedBy>Инелова Зарина</cp:lastModifiedBy>
  <cp:revision>12</cp:revision>
  <dcterms:created xsi:type="dcterms:W3CDTF">2015-02-16T05:23:36Z</dcterms:created>
  <dcterms:modified xsi:type="dcterms:W3CDTF">2024-09-30T07:45:11Z</dcterms:modified>
</cp:coreProperties>
</file>